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147475374" r:id="rId2"/>
    <p:sldId id="2147475401" r:id="rId3"/>
    <p:sldId id="2147475397" r:id="rId4"/>
    <p:sldId id="256" r:id="rId5"/>
    <p:sldId id="2147475386" r:id="rId6"/>
    <p:sldId id="2147475398" r:id="rId7"/>
    <p:sldId id="2147475400" r:id="rId8"/>
    <p:sldId id="2147475373" r:id="rId9"/>
  </p:sldIdLst>
  <p:sldSz cx="12192000" cy="6858000"/>
  <p:notesSz cx="6858000" cy="9144000"/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671EB9-55AC-230A-A373-76110F5EB7A9}" name="Naoki Nakamitsu" initials="NN" userId="S::naoki.nakamitsu.ra@renesas.com::10f30577-822f-41f1-a0c8-a17711e68db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8"/>
    <p:restoredTop sz="94697"/>
  </p:normalViewPr>
  <p:slideViewPr>
    <p:cSldViewPr snapToGrid="0">
      <p:cViewPr varScale="1">
        <p:scale>
          <a:sx n="103" d="100"/>
          <a:sy n="103" d="100"/>
        </p:scale>
        <p:origin x="1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30B0D-B74A-D34C-903E-A518C2892333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5D3C7-3A21-DC40-A56B-56607AC95B61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91815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D16B-934A-4DDA-AA9D-F9317AC24A5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895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D16B-934A-4DDA-AA9D-F9317AC24A5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25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25D16B-934A-4DDA-AA9D-F9317AC24A5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00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CF3D9-21D5-DCE9-8A68-78F94D682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5A5608-1FEF-E63A-E30F-D4E2A8AC3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C64DD-4C0B-ED88-8296-E39146706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80EC0-B862-5031-3497-4BA8E053C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C3E3D-37DB-61A4-3B9C-20C04658A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05440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AEA5D-DB61-39B3-BAEB-E3BB17FEF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F8A00-01C7-B28F-5336-A231C240B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C500A-687B-8487-73AC-D48CFCDC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B5712-AFF8-DB28-281F-9EC468AB6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C0444-7D6A-5D7D-8E72-CDF68C33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8819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42DFB-4D15-7CD0-E5E8-FF795AE9F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2DBD2-44FA-BE52-59AE-3BF5F879F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4155F-3FA3-FB9E-7BB9-6A94F6913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AA0F0-5066-D50D-3072-47FABBD5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0A7AB-CE57-9287-F5B2-7065CB30C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514934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E4CA1-730F-FA1B-14EE-134173EA2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4DBEC-F90E-9A97-793A-A4830893D4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AB6606-F35E-B6E4-78C6-9B178B12F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BC917E-CEBF-F5D9-25F7-0C500B7B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D342F9-E81C-2B4C-A10E-D3C9FF4E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B9661-FB7C-98B6-78E0-AD32D6634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0808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44059-5681-D460-C44C-CCFA02B67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5D808-CC72-F92F-0B74-B599AC2D6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C699E-281E-A596-99CD-4AB637090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3D014-C85D-AAF8-40D6-A913FF257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9D1DB4-9E73-BB83-A27F-E6DCCF4686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5AE53E-BF8C-EDBE-3920-FBAFFA875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1EFA14-3EA6-315C-2C7B-4303D0D1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74575A-623C-AA34-51D2-77987BA0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621757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1451-BF3F-4AD4-EFDD-1F864B959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3572CC-9B02-AB03-8813-923D4FAC9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E35868-6EFE-582B-1F46-E2CD8C2BE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787F4-A285-A191-7B24-B32EEB0E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699544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54E552-2118-36D5-37EE-B321ED6AE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227FD-6690-730E-76CD-EE3C7CBE8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49605-EE42-3609-C4DD-D6BB020C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034402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DD1F-2699-BD85-68C3-BA27DA3FF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82CE9-1386-2693-BBB1-E702BCFF9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1BE30-75DB-0B9C-9F88-7F74AD8520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8591F5-5DE7-172B-6081-5C072577E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3E58E-687B-E310-0AA5-EB1B33043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1EDE6-C3BC-7742-A815-78C4E762D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66403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A4F25-17E4-92BE-51AF-C2D01B30A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AC9AF5-E16C-16AD-03D0-63A8554FAC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09565-BC2D-2D5A-6B3A-AF8C2F352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12AE59-6C91-8D16-7214-523B20215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681F5-7AA3-6E78-D98B-87FAFCF40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AA9173-D13A-C1E2-11B1-44AFF6A5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401937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04A8-4608-8C8E-F144-F48EA5A5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B49C03-DEC8-2BC3-7058-95BC0BA01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E3FC7B-7AFD-93AB-96E8-476685A21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D4F12-60BB-6619-9647-5C58F079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DD85A-8CC3-A890-67C3-D255C4C08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02888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C60C38-1018-7ABB-642A-AA2D58FC16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70FEFA-7131-6FF3-14E4-C936481BC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CE78D-1CB9-C682-266E-744295A45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280E3-F9D1-0627-8B28-3E672CF1E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BE8D3-867F-8C14-1E37-F70FABCCC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17636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58953"/>
            <a:ext cx="10363200" cy="594360"/>
          </a:xfrm>
        </p:spPr>
        <p:txBody>
          <a:bodyPr vert="horz" lIns="0" tIns="45720" rIns="0" bIns="0" rtlCol="0" anchor="t" anchorCtr="0">
            <a:noAutofit/>
          </a:bodyPr>
          <a:lstStyle>
            <a:lvl1pPr>
              <a:defRPr lang="en-US" sz="3600" spc="-75" dirty="0">
                <a:latin typeface="Chronicle Display Black"/>
              </a:defRPr>
            </a:lvl1pPr>
          </a:lstStyle>
          <a:p>
            <a:pPr lvl="0" defTabSz="685800">
              <a:lnSpc>
                <a:spcPct val="85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914721" y="1353312"/>
            <a:ext cx="10362880" cy="647700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spcBef>
                <a:spcPts val="500"/>
              </a:spcBef>
              <a:buNone/>
              <a:defRPr sz="1800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9281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95D367-78A2-47F5-B8D8-808AF3A34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11">
            <a:extLst>
              <a:ext uri="{FF2B5EF4-FFF2-40B4-BE49-F238E27FC236}">
                <a16:creationId xmlns:a16="http://schemas.microsoft.com/office/drawing/2014/main" id="{6109EF88-13AD-41C1-97AF-8C2772981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9" name="Graphic 10">
            <a:extLst>
              <a:ext uri="{FF2B5EF4-FFF2-40B4-BE49-F238E27FC236}">
                <a16:creationId xmlns:a16="http://schemas.microsoft.com/office/drawing/2014/main" id="{45E9990E-4826-4D59-9C78-9A4A6CA11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2C717-2A7A-4268-8EAA-2647EC667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9031"/>
            <a:ext cx="4984628" cy="1491339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FC668B-6914-4B3A-B7DF-20E1580B17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814530"/>
            <a:ext cx="4984628" cy="3359258"/>
          </a:xfrm>
        </p:spPr>
        <p:txBody>
          <a:bodyPr>
            <a:normAutofit/>
          </a:bodyPr>
          <a:lstStyle>
            <a:lvl1pPr marL="0" indent="0">
              <a:buNone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7407AA4-CC80-45E8-B78C-F0CF175638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64666" y="1678220"/>
            <a:ext cx="4267645" cy="4267645"/>
          </a:xfrm>
          <a:custGeom>
            <a:avLst/>
            <a:gdLst>
              <a:gd name="connsiteX0" fmla="*/ 2133823 w 4267645"/>
              <a:gd name="connsiteY0" fmla="*/ 0 h 4267645"/>
              <a:gd name="connsiteX1" fmla="*/ 4267645 w 4267645"/>
              <a:gd name="connsiteY1" fmla="*/ 2133823 h 4267645"/>
              <a:gd name="connsiteX2" fmla="*/ 2133823 w 4267645"/>
              <a:gd name="connsiteY2" fmla="*/ 4267645 h 4267645"/>
              <a:gd name="connsiteX3" fmla="*/ 0 w 4267645"/>
              <a:gd name="connsiteY3" fmla="*/ 2133823 h 4267645"/>
              <a:gd name="connsiteX4" fmla="*/ 2133823 w 4267645"/>
              <a:gd name="connsiteY4" fmla="*/ 0 h 4267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7645" h="4267645">
                <a:moveTo>
                  <a:pt x="2133823" y="0"/>
                </a:moveTo>
                <a:cubicBezTo>
                  <a:pt x="3312299" y="0"/>
                  <a:pt x="4267645" y="955346"/>
                  <a:pt x="4267645" y="2133823"/>
                </a:cubicBezTo>
                <a:cubicBezTo>
                  <a:pt x="4267645" y="3312300"/>
                  <a:pt x="3312299" y="4267645"/>
                  <a:pt x="2133823" y="4267645"/>
                </a:cubicBezTo>
                <a:cubicBezTo>
                  <a:pt x="955346" y="4267645"/>
                  <a:pt x="0" y="3312300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58C582-BD9C-49F9-8097-36611CFF164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4EACB3-0A23-4032-B5B1-266A253C2C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962190" y="623907"/>
            <a:ext cx="4114800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FC0B42-8B5D-47B8-8E1E-5BAA45A8478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668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999" y="597227"/>
            <a:ext cx="11244575" cy="455509"/>
          </a:xfrm>
        </p:spPr>
        <p:txBody>
          <a:bodyPr/>
          <a:lstStyle/>
          <a:p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468000" y="1424991"/>
            <a:ext cx="11244574" cy="1887696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1pPr>
            <a:lvl2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3pPr>
            <a:lvl4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4pPr>
            <a:lvl5pPr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defRPr sz="1600"/>
            </a:lvl5pPr>
          </a:lstStyle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en-US" noProof="0" dirty="0"/>
          </a:p>
        </p:txBody>
      </p:sp>
      <p:cxnSp>
        <p:nvCxnSpPr>
          <p:cNvPr id="6" name="Gerade Verbindung 4">
            <a:extLst>
              <a:ext uri="{FF2B5EF4-FFF2-40B4-BE49-F238E27FC236}">
                <a16:creationId xmlns:a16="http://schemas.microsoft.com/office/drawing/2014/main" id="{A15355D3-CEB8-489E-88A7-11B56E874514}"/>
              </a:ext>
            </a:extLst>
          </p:cNvPr>
          <p:cNvCxnSpPr/>
          <p:nvPr userDrawn="1"/>
        </p:nvCxnSpPr>
        <p:spPr>
          <a:xfrm>
            <a:off x="468000" y="1136991"/>
            <a:ext cx="240000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28D4BE4-8D41-47B8-82B8-4716B88FC765}"/>
              </a:ext>
            </a:extLst>
          </p:cNvPr>
          <p:cNvSpPr txBox="1"/>
          <p:nvPr userDrawn="1"/>
        </p:nvSpPr>
        <p:spPr>
          <a:xfrm>
            <a:off x="5668715" y="6463074"/>
            <a:ext cx="6126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b="1" dirty="0">
                <a:solidFill>
                  <a:schemeClr val="tx2"/>
                </a:solidFill>
                <a:latin typeface="+mj-lt"/>
              </a:rPr>
              <a:t>Page </a:t>
            </a:r>
            <a:fld id="{7E07E68C-CA28-4DD4-ABB0-0D9CE8D6A15A}" type="slidenum">
              <a:rPr kumimoji="1" lang="ja-JP" altLang="en-US" sz="1050" b="1" smtClean="0">
                <a:solidFill>
                  <a:schemeClr val="tx2"/>
                </a:solidFill>
                <a:latin typeface="+mj-lt"/>
              </a:rPr>
              <a:t>‹#›</a:t>
            </a:fld>
            <a:endParaRPr kumimoji="1" lang="ja-JP" altLang="en-US" sz="105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497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KiwiDark">
    <p:bg>
      <p:bgPr>
        <a:solidFill>
          <a:srgbClr val="0613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327"/>
          </a:solidFill>
          <a:ln w="12700">
            <a:solidFill>
              <a:srgbClr val="06132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C7D9"/>
          </a:solidFill>
          <a:ln w="12700">
            <a:solidFill>
              <a:srgbClr val="21C7D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E2250"/>
          </a:solidFill>
          <a:ln w="12700">
            <a:solidFill>
              <a:srgbClr val="0E2250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DA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0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382A46-83B8-7D5B-AF8F-14DAC0D4C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AC97F-9002-83BC-6602-93688F2AA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20805-E348-697B-E94C-DC018C0557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68018-AB8C-AF41-9970-F26126A266CA}" type="datetimeFigureOut">
              <a:rPr lang="en-VN" smtClean="0"/>
              <a:t>29/06/2026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9F861-D6C9-E02E-7DCE-492D9AA88E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F796C-56AC-10B7-6E6B-C399F8D20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2D1F1-CE6E-104E-B0AF-333F70DEB263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74778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onekiwi.ai/" TargetMode="External"/><Relationship Id="rId7" Type="http://schemas.openxmlformats.org/officeDocument/2006/relationships/image" Target="../media/image4.svg"/><Relationship Id="rId2" Type="http://schemas.openxmlformats.org/officeDocument/2006/relationships/hyperlink" Target="https://onekiwi.com.vn/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ngoc-phu-truong-99a76773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hyperlink" Target="https://onekiwi.com.vn/products/kiwi-4k-fpga-board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png"/><Relationship Id="rId5" Type="http://schemas.openxmlformats.org/officeDocument/2006/relationships/hyperlink" Target="https://onekiwi.com.vn/products/kiwi-1p5-fpga-board/" TargetMode="External"/><Relationship Id="rId4" Type="http://schemas.openxmlformats.org/officeDocument/2006/relationships/image" Target="../media/image17.png"/><Relationship Id="rId9" Type="http://schemas.openxmlformats.org/officeDocument/2006/relationships/hyperlink" Target="https://onekiwi.com.vn/products/kiwi-20k-primer-fpga-board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E2C890-04D3-F279-D52C-A389F462530E}"/>
              </a:ext>
            </a:extLst>
          </p:cNvPr>
          <p:cNvSpPr txBox="1"/>
          <p:nvPr/>
        </p:nvSpPr>
        <p:spPr>
          <a:xfrm>
            <a:off x="4333736" y="2465656"/>
            <a:ext cx="7383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i="1" dirty="0">
                <a:latin typeface="Aptos" panose="020B0004020202020204" pitchFamily="34" charset="0"/>
              </a:rPr>
              <a:t>Innovative Embedded Solutions for a Smarter Future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4742183-CE1B-5685-4CAF-98AED1E947E5}"/>
              </a:ext>
            </a:extLst>
          </p:cNvPr>
          <p:cNvSpPr txBox="1">
            <a:spLocks/>
          </p:cNvSpPr>
          <p:nvPr/>
        </p:nvSpPr>
        <p:spPr>
          <a:xfrm>
            <a:off x="1230854" y="4842861"/>
            <a:ext cx="4517954" cy="1646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  <a:latin typeface="Aptos" panose="020B0004020202020204" pitchFamily="34" charset="0"/>
              </a:rPr>
              <a:t>phutruong@ontech.com.vn</a:t>
            </a:r>
          </a:p>
          <a:p>
            <a:pPr algn="l"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  <a:latin typeface="Aptos" panose="020B0004020202020204" pitchFamily="34" charset="0"/>
              </a:rPr>
              <a:t>(+84) 902 034 191</a:t>
            </a:r>
          </a:p>
          <a:p>
            <a:pPr algn="l"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  <a:latin typeface="Aptos" panose="020B0004020202020204" pitchFamily="34" charset="0"/>
                <a:hlinkClick r:id="rId2"/>
              </a:rPr>
              <a:t>https://onekiwi.com.vn/</a:t>
            </a:r>
            <a:endParaRPr lang="en-US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  <a:latin typeface="Aptos" panose="020B0004020202020204" pitchFamily="34" charset="0"/>
                <a:hlinkClick r:id="rId3"/>
              </a:rPr>
              <a:t>https://onekiwi.ai</a:t>
            </a:r>
            <a:endParaRPr lang="en-US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US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US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l">
              <a:lnSpc>
                <a:spcPct val="150000"/>
              </a:lnSpc>
            </a:pPr>
            <a:endParaRPr lang="en-US" sz="12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6" name="Graphic 5" descr="Email outline">
            <a:extLst>
              <a:ext uri="{FF2B5EF4-FFF2-40B4-BE49-F238E27FC236}">
                <a16:creationId xmlns:a16="http://schemas.microsoft.com/office/drawing/2014/main" id="{46913322-B329-B4D7-2F8B-FE5CB2976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7685" y="4842861"/>
            <a:ext cx="383634" cy="383634"/>
          </a:xfrm>
          <a:prstGeom prst="rect">
            <a:avLst/>
          </a:prstGeom>
        </p:spPr>
      </p:pic>
      <p:pic>
        <p:nvPicPr>
          <p:cNvPr id="7" name="Graphic 6" descr="Speaker phone outline">
            <a:extLst>
              <a:ext uri="{FF2B5EF4-FFF2-40B4-BE49-F238E27FC236}">
                <a16:creationId xmlns:a16="http://schemas.microsoft.com/office/drawing/2014/main" id="{1B30E31A-24FF-2DAC-3A1B-D86783CA7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5887" y="5231823"/>
            <a:ext cx="473169" cy="473169"/>
          </a:xfrm>
          <a:prstGeom prst="rect">
            <a:avLst/>
          </a:prstGeom>
        </p:spPr>
      </p:pic>
      <p:pic>
        <p:nvPicPr>
          <p:cNvPr id="8" name="Graphic 7" descr="Internet outline">
            <a:extLst>
              <a:ext uri="{FF2B5EF4-FFF2-40B4-BE49-F238E27FC236}">
                <a16:creationId xmlns:a16="http://schemas.microsoft.com/office/drawing/2014/main" id="{FD77CA46-B876-3AD9-8FE2-69757259DC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2807" y="5795826"/>
            <a:ext cx="493389" cy="4933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BAC6A7-3489-6115-AAAF-6A14B63E59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465" y="1409898"/>
            <a:ext cx="4074270" cy="88477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DBA1009-BBB0-0F03-F237-FB3DE18AC071}"/>
              </a:ext>
            </a:extLst>
          </p:cNvPr>
          <p:cNvCxnSpPr>
            <a:cxnSpLocks/>
          </p:cNvCxnSpPr>
          <p:nvPr/>
        </p:nvCxnSpPr>
        <p:spPr>
          <a:xfrm>
            <a:off x="4333736" y="3204811"/>
            <a:ext cx="7319307" cy="0"/>
          </a:xfrm>
          <a:prstGeom prst="line">
            <a:avLst/>
          </a:prstGeom>
          <a:ln w="28575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01BADA4-15B1-83D7-17FE-A4D63F8F651A}"/>
              </a:ext>
            </a:extLst>
          </p:cNvPr>
          <p:cNvSpPr txBox="1"/>
          <p:nvPr/>
        </p:nvSpPr>
        <p:spPr>
          <a:xfrm>
            <a:off x="4333735" y="3309601"/>
            <a:ext cx="7319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i="1" dirty="0">
                <a:latin typeface="Aptos" panose="020B0004020202020204" pitchFamily="34" charset="0"/>
              </a:rPr>
              <a:t>FPGA Production Line Introduction</a:t>
            </a:r>
          </a:p>
        </p:txBody>
      </p:sp>
    </p:spTree>
    <p:extLst>
      <p:ext uri="{BB962C8B-B14F-4D97-AF65-F5344CB8AC3E}">
        <p14:creationId xmlns:p14="http://schemas.microsoft.com/office/powerpoint/2010/main" val="3501363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C37FE-BAE3-9CCB-6475-F99D5876A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VN" dirty="0"/>
              <a:t>About 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2D4CED-7F0E-E341-6E51-FCB24376E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" y="1188505"/>
            <a:ext cx="9380336" cy="44535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78E43E-877F-A0B1-C72F-B627F3BD4A15}"/>
              </a:ext>
            </a:extLst>
          </p:cNvPr>
          <p:cNvSpPr txBox="1"/>
          <p:nvPr/>
        </p:nvSpPr>
        <p:spPr>
          <a:xfrm>
            <a:off x="810899" y="5789629"/>
            <a:ext cx="2040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dirty="0">
                <a:hlinkClick r:id="rId3"/>
              </a:rPr>
              <a:t>LinkedIn Profile</a:t>
            </a:r>
            <a:endParaRPr lang="en-VN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EA596A-AB2C-ABDE-423D-9B270EE79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99" y="5669495"/>
            <a:ext cx="6858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44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1922E-B41A-A836-4B3D-E68BF5A47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About </a:t>
            </a:r>
            <a:r>
              <a:rPr lang="en-US" dirty="0" err="1"/>
              <a:t>OneKiwi</a:t>
            </a:r>
            <a:r>
              <a:rPr lang="en-US" dirty="0"/>
              <a:t> Company</a:t>
            </a:r>
          </a:p>
        </p:txBody>
      </p:sp>
      <p:pic>
        <p:nvPicPr>
          <p:cNvPr id="4" name="Picture 2" descr="Renesas - Virscient">
            <a:extLst>
              <a:ext uri="{FF2B5EF4-FFF2-40B4-BE49-F238E27FC236}">
                <a16:creationId xmlns:a16="http://schemas.microsoft.com/office/drawing/2014/main" id="{9DF16031-B408-A539-75F8-7C07DDAF8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33" y="5523506"/>
            <a:ext cx="1092161" cy="109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89FAEF-4CD5-8647-B61E-C2C9B5D5E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182" y="3780155"/>
            <a:ext cx="1556780" cy="15184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0D1DA2-6FDA-FAF8-AC41-785674766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77" y="3938733"/>
            <a:ext cx="2016328" cy="12012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C1DAE0-7E23-4F91-E8D8-622EB3E6C9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0514" y="1293321"/>
            <a:ext cx="2422782" cy="9666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EF6FA7-E1AD-9DA8-DF24-1422BCE64C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741" y="2365953"/>
            <a:ext cx="2016328" cy="138197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CE7E751-499E-57D4-79C9-48C414F39DC7}"/>
              </a:ext>
            </a:extLst>
          </p:cNvPr>
          <p:cNvSpPr txBox="1">
            <a:spLocks/>
          </p:cNvSpPr>
          <p:nvPr/>
        </p:nvSpPr>
        <p:spPr>
          <a:xfrm>
            <a:off x="2203634" y="5725641"/>
            <a:ext cx="2016328" cy="6878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err="1"/>
              <a:t>GowinSemi</a:t>
            </a:r>
            <a:r>
              <a:rPr lang="en-US" sz="2400" dirty="0"/>
              <a:t> </a:t>
            </a:r>
          </a:p>
          <a:p>
            <a:r>
              <a:rPr lang="en-US" sz="2400" dirty="0"/>
              <a:t>Design Partner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A942561-71A3-44A6-C212-0F145531A5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9587" y="1120770"/>
            <a:ext cx="7322987" cy="573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18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866376" y="201168"/>
            <a:ext cx="1719072" cy="530352"/>
          </a:xfrm>
          <a:prstGeom prst="roundRect">
            <a:avLst>
              <a:gd name="adj" fmla="val 13793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onekiwi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0" y="310896"/>
            <a:ext cx="1417320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66928" y="347472"/>
            <a:ext cx="7498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OneKiwi FPGA Boards for Competition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585216" y="859536"/>
            <a:ext cx="9784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8D3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Scalable Gowin-based platforms for students: from basic logic to vision, MCU and multimedia system design</a:t>
            </a:r>
            <a:endParaRPr lang="en-US" sz="1350" dirty="0"/>
          </a:p>
        </p:txBody>
      </p:sp>
      <p:pic>
        <p:nvPicPr>
          <p:cNvPr id="6" name="Image 1" descr="/mnt/data/kiwi_1p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1459575"/>
            <a:ext cx="3291840" cy="1250513"/>
          </a:xfrm>
          <a:prstGeom prst="rect">
            <a:avLst/>
          </a:prstGeom>
        </p:spPr>
      </p:pic>
      <p:sp>
        <p:nvSpPr>
          <p:cNvPr id="7" name="Text 3">
            <a:hlinkClick r:id="rId5"/>
          </p:cNvPr>
          <p:cNvSpPr/>
          <p:nvPr/>
        </p:nvSpPr>
        <p:spPr>
          <a:xfrm>
            <a:off x="566928" y="3054096"/>
            <a:ext cx="3291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u="sng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KIWI 1P5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950976" y="3557016"/>
            <a:ext cx="2523744" cy="347472"/>
          </a:xfrm>
          <a:prstGeom prst="roundRect">
            <a:avLst>
              <a:gd name="adj" fmla="val 21053"/>
            </a:avLst>
          </a:prstGeom>
          <a:solidFill>
            <a:srgbClr val="35D07F">
              <a:alpha val="97000"/>
            </a:srgbClr>
          </a:solidFill>
          <a:ln w="12700">
            <a:solidFill>
              <a:srgbClr val="35D07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978408" y="3630168"/>
            <a:ext cx="2468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61327"/>
                </a:solidFill>
              </a:rPr>
              <a:t>1,584 LUTs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640080" y="4050792"/>
            <a:ext cx="314553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35D07F"/>
                </a:solidFill>
              </a:rPr>
              <a:t>GW1N-UV1P5</a:t>
            </a:r>
            <a:endParaRPr lang="en-US" sz="1120" dirty="0"/>
          </a:p>
        </p:txBody>
      </p:sp>
      <p:sp>
        <p:nvSpPr>
          <p:cNvPr id="11" name="Text 7"/>
          <p:cNvSpPr/>
          <p:nvPr/>
        </p:nvSpPr>
        <p:spPr>
          <a:xfrm>
            <a:off x="621792" y="4315968"/>
            <a:ext cx="31821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Entry-level FPGA board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676656" y="4701746"/>
            <a:ext cx="3072384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10" dirty="0">
                <a:solidFill>
                  <a:srgbClr val="C8D3EA"/>
                </a:solidFill>
              </a:rPr>
              <a:t>Best for: digital logic, UART/SPI, simple control, IP verification</a:t>
            </a:r>
            <a:endParaRPr lang="en-US" sz="1110" dirty="0"/>
          </a:p>
        </p:txBody>
      </p:sp>
      <p:pic>
        <p:nvPicPr>
          <p:cNvPr id="13" name="Image 2" descr="/mnt/data/kiwi_4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0832" y="1396175"/>
            <a:ext cx="3429000" cy="1285875"/>
          </a:xfrm>
          <a:prstGeom prst="rect">
            <a:avLst/>
          </a:prstGeom>
        </p:spPr>
      </p:pic>
      <p:sp>
        <p:nvSpPr>
          <p:cNvPr id="14" name="Text 9">
            <a:hlinkClick r:id="rId7"/>
          </p:cNvPr>
          <p:cNvSpPr/>
          <p:nvPr/>
        </p:nvSpPr>
        <p:spPr>
          <a:xfrm>
            <a:off x="4370832" y="3054096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u="sng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KIWI 4K</a:t>
            </a:r>
            <a:endParaRPr lang="en-US" sz="2000" dirty="0"/>
          </a:p>
        </p:txBody>
      </p:sp>
      <p:sp>
        <p:nvSpPr>
          <p:cNvPr id="15" name="Shape 10"/>
          <p:cNvSpPr/>
          <p:nvPr/>
        </p:nvSpPr>
        <p:spPr>
          <a:xfrm>
            <a:off x="4754880" y="3557016"/>
            <a:ext cx="2660904" cy="347472"/>
          </a:xfrm>
          <a:prstGeom prst="roundRect">
            <a:avLst>
              <a:gd name="adj" fmla="val 21053"/>
            </a:avLst>
          </a:prstGeom>
          <a:solidFill>
            <a:srgbClr val="21C7D9">
              <a:alpha val="97000"/>
            </a:srgbClr>
          </a:solidFill>
          <a:ln w="12700">
            <a:solidFill>
              <a:srgbClr val="21C7D9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4782312" y="3630168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61327"/>
                </a:solidFill>
              </a:rPr>
              <a:t>4,608 LUTs</a:t>
            </a:r>
            <a:endParaRPr lang="en-US" sz="1150" dirty="0"/>
          </a:p>
        </p:txBody>
      </p:sp>
      <p:sp>
        <p:nvSpPr>
          <p:cNvPr id="17" name="Text 12"/>
          <p:cNvSpPr/>
          <p:nvPr/>
        </p:nvSpPr>
        <p:spPr>
          <a:xfrm>
            <a:off x="4443984" y="4050792"/>
            <a:ext cx="328269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21C7D9"/>
                </a:solidFill>
              </a:rPr>
              <a:t>GW1NSR-LV4C + Cortex-M3</a:t>
            </a:r>
            <a:endParaRPr lang="en-US" sz="1120" dirty="0"/>
          </a:p>
        </p:txBody>
      </p:sp>
      <p:sp>
        <p:nvSpPr>
          <p:cNvPr id="18" name="Text 13"/>
          <p:cNvSpPr/>
          <p:nvPr/>
        </p:nvSpPr>
        <p:spPr>
          <a:xfrm>
            <a:off x="4425696" y="4315968"/>
            <a:ext cx="3319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Embedded MCU Multimedia board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4480560" y="4626864"/>
            <a:ext cx="3209544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10" dirty="0">
                <a:solidFill>
                  <a:srgbClr val="C8D3EA"/>
                </a:solidFill>
              </a:rPr>
              <a:t>Best for: camera + HDMI demos, MCU + FPGA co-design</a:t>
            </a:r>
            <a:endParaRPr lang="en-US" sz="1110" dirty="0"/>
          </a:p>
        </p:txBody>
      </p:sp>
      <p:pic>
        <p:nvPicPr>
          <p:cNvPr id="20" name="Image 3" descr="/mnt/data/kiwi_20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73654" y="1170432"/>
            <a:ext cx="2521436" cy="1755648"/>
          </a:xfrm>
          <a:prstGeom prst="rect">
            <a:avLst/>
          </a:prstGeom>
        </p:spPr>
      </p:pic>
      <p:sp>
        <p:nvSpPr>
          <p:cNvPr id="21" name="Text 15">
            <a:hlinkClick r:id="rId9"/>
          </p:cNvPr>
          <p:cNvSpPr/>
          <p:nvPr/>
        </p:nvSpPr>
        <p:spPr>
          <a:xfrm>
            <a:off x="8074152" y="3054096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u="sng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KIWI Primer 20K</a:t>
            </a:r>
            <a:endParaRPr lang="en-US" sz="2000" dirty="0"/>
          </a:p>
        </p:txBody>
      </p:sp>
      <p:sp>
        <p:nvSpPr>
          <p:cNvPr id="22" name="Shape 16"/>
          <p:cNvSpPr/>
          <p:nvPr/>
        </p:nvSpPr>
        <p:spPr>
          <a:xfrm>
            <a:off x="8458200" y="3557016"/>
            <a:ext cx="2752344" cy="347472"/>
          </a:xfrm>
          <a:prstGeom prst="roundRect">
            <a:avLst>
              <a:gd name="adj" fmla="val 21053"/>
            </a:avLst>
          </a:prstGeom>
          <a:solidFill>
            <a:srgbClr val="FFC857">
              <a:alpha val="97000"/>
            </a:srgbClr>
          </a:solidFill>
          <a:ln w="12700">
            <a:solidFill>
              <a:srgbClr val="FFC857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8485632" y="3630168"/>
            <a:ext cx="2697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61327"/>
                </a:solidFill>
              </a:rPr>
              <a:t>20,736 LUTs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8147304" y="4050792"/>
            <a:ext cx="337413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C857"/>
                </a:solidFill>
              </a:rPr>
              <a:t>GW2A-LV18PG256 + DSP + Softcore MCU</a:t>
            </a:r>
            <a:endParaRPr lang="en-US" sz="1120" dirty="0"/>
          </a:p>
        </p:txBody>
      </p:sp>
      <p:sp>
        <p:nvSpPr>
          <p:cNvPr id="25" name="Text 19"/>
          <p:cNvSpPr/>
          <p:nvPr/>
        </p:nvSpPr>
        <p:spPr>
          <a:xfrm>
            <a:off x="8129016" y="4315968"/>
            <a:ext cx="34107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Advanced FPGA platform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8183880" y="4626864"/>
            <a:ext cx="3300984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10" dirty="0">
                <a:solidFill>
                  <a:srgbClr val="C8D3EA"/>
                </a:solidFill>
              </a:rPr>
              <a:t>Best for: complex IP, multimedia, microSD + dual USB systems</a:t>
            </a:r>
            <a:endParaRPr lang="en-US" sz="1110" dirty="0"/>
          </a:p>
        </p:txBody>
      </p:sp>
      <p:sp>
        <p:nvSpPr>
          <p:cNvPr id="27" name="Text 21"/>
          <p:cNvSpPr/>
          <p:nvPr/>
        </p:nvSpPr>
        <p:spPr>
          <a:xfrm>
            <a:off x="612648" y="5541264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60" b="1" dirty="0">
                <a:solidFill>
                  <a:srgbClr val="21C7D9"/>
                </a:solidFill>
              </a:rPr>
              <a:t>Competition-ready value</a:t>
            </a:r>
            <a:endParaRPr lang="en-US" sz="1260" dirty="0"/>
          </a:p>
        </p:txBody>
      </p:sp>
      <p:sp>
        <p:nvSpPr>
          <p:cNvPr id="28" name="Text 22"/>
          <p:cNvSpPr/>
          <p:nvPr/>
        </p:nvSpPr>
        <p:spPr>
          <a:xfrm>
            <a:off x="612648" y="5806440"/>
            <a:ext cx="10927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Onboard USB-JTAG simplifies setup | Common Gowin workflow | Projects scale across three difficulty levels | Suitable for education, Industrial control and FPGA IP verification</a:t>
            </a:r>
            <a:endParaRPr lang="en-US" sz="1300" dirty="0"/>
          </a:p>
        </p:txBody>
      </p:sp>
      <p:sp>
        <p:nvSpPr>
          <p:cNvPr id="30" name="Text 24"/>
          <p:cNvSpPr/>
          <p:nvPr/>
        </p:nvSpPr>
        <p:spPr>
          <a:xfrm>
            <a:off x="9921240" y="6611112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BA0C7"/>
                </a:solidFill>
              </a:rPr>
              <a:t>onekiwi.com.vn</a:t>
            </a:r>
            <a:endParaRPr lang="en-US" sz="85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60196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6B7DA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6F9977-AB82-449A-AA90-2AC843B89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07" y="475440"/>
            <a:ext cx="11244575" cy="455509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KIWI 1P5 Block Diagram</a:t>
            </a:r>
            <a:endParaRPr kumimoji="1" lang="ja-JP" altLang="en-US" b="1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6DC31678-3ACF-40D6-650F-BC58690B9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475" y="1090258"/>
            <a:ext cx="8602363" cy="5292302"/>
          </a:xfrm>
          <a:prstGeom prst="rect">
            <a:avLst/>
          </a:prstGeom>
        </p:spPr>
      </p:pic>
      <p:pic>
        <p:nvPicPr>
          <p:cNvPr id="43" name="Image 1">
            <a:extLst>
              <a:ext uri="{FF2B5EF4-FFF2-40B4-BE49-F238E27FC236}">
                <a16:creationId xmlns:a16="http://schemas.microsoft.com/office/drawing/2014/main" id="{786594BF-C6E0-549D-2971-B2004439B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62" y="2902597"/>
            <a:ext cx="3420096" cy="129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75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6F9977-AB82-449A-AA90-2AC843B89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07" y="475440"/>
            <a:ext cx="11244575" cy="455509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KIWI 4K Block Diagram</a:t>
            </a:r>
            <a:endParaRPr kumimoji="1" lang="ja-JP" alt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1E1DDE-A660-E2E9-A95A-BBB1E8280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594" y="1487832"/>
            <a:ext cx="9437406" cy="4443040"/>
          </a:xfrm>
          <a:prstGeom prst="rect">
            <a:avLst/>
          </a:prstGeom>
        </p:spPr>
      </p:pic>
      <p:pic>
        <p:nvPicPr>
          <p:cNvPr id="4" name="Image 2">
            <a:extLst>
              <a:ext uri="{FF2B5EF4-FFF2-40B4-BE49-F238E27FC236}">
                <a16:creationId xmlns:a16="http://schemas.microsoft.com/office/drawing/2014/main" id="{1845518D-4052-8B17-B519-CB12C6A2C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746" y="3159600"/>
            <a:ext cx="2932011" cy="109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8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6F9977-AB82-449A-AA90-2AC843B89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07" y="475440"/>
            <a:ext cx="11244575" cy="455509"/>
          </a:xfrm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KIWI 20K Block Diagram</a:t>
            </a:r>
            <a:endParaRPr kumimoji="1" lang="ja-JP" alt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403BAC-6677-46D0-3501-9DB49EB7E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179" y="1149260"/>
            <a:ext cx="5892456" cy="5233300"/>
          </a:xfrm>
          <a:prstGeom prst="rect">
            <a:avLst/>
          </a:prstGeom>
        </p:spPr>
      </p:pic>
      <p:pic>
        <p:nvPicPr>
          <p:cNvPr id="8" name="Image 3">
            <a:extLst>
              <a:ext uri="{FF2B5EF4-FFF2-40B4-BE49-F238E27FC236}">
                <a16:creationId xmlns:a16="http://schemas.microsoft.com/office/drawing/2014/main" id="{27207B4F-F746-4FEC-0AE4-AFF77B7B5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08" y="2068914"/>
            <a:ext cx="4446731" cy="309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93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6EDB374-7B49-8E2C-69B7-93B5D3F2A45A}"/>
              </a:ext>
            </a:extLst>
          </p:cNvPr>
          <p:cNvSpPr txBox="1"/>
          <p:nvPr/>
        </p:nvSpPr>
        <p:spPr>
          <a:xfrm>
            <a:off x="4611008" y="5717150"/>
            <a:ext cx="7580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tx1"/>
                </a:solidFill>
                <a:latin typeface="Aptos" panose="020B0004020202020204" pitchFamily="34" charset="0"/>
              </a:rPr>
              <a:t>Join us in revolutionizing the embedded systems market. </a:t>
            </a:r>
            <a:endParaRPr lang="en-CA" sz="2400" i="1" dirty="0">
              <a:latin typeface="Aptos" panose="020B00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E4226ABC-84E9-8248-A5E3-4B675208E59F}"/>
              </a:ext>
            </a:extLst>
          </p:cNvPr>
          <p:cNvSpPr txBox="1">
            <a:spLocks/>
          </p:cNvSpPr>
          <p:nvPr/>
        </p:nvSpPr>
        <p:spPr>
          <a:xfrm>
            <a:off x="990533" y="5286546"/>
            <a:ext cx="5181735" cy="12523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 cap="all" spc="1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PHU TRUONG</a:t>
            </a:r>
          </a:p>
          <a:p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PHUTRUONG@ontech.com.vn</a:t>
            </a:r>
          </a:p>
          <a:p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https://onekiwi.com.vn/</a:t>
            </a:r>
          </a:p>
          <a:p>
            <a:endParaRPr lang="en-US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9E8561E-B0C8-189F-75B4-68776CC901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227" y="4931505"/>
            <a:ext cx="3597116" cy="781154"/>
          </a:xfrm>
          <a:prstGeom prst="rect">
            <a:avLst/>
          </a:prstGeom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858FD54E-FE63-D1C3-1465-9DB83E2DD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381" y="2807591"/>
            <a:ext cx="4041238" cy="781155"/>
          </a:xfrm>
        </p:spPr>
        <p:txBody>
          <a:bodyPr>
            <a:normAutofit fontScale="90000"/>
          </a:bodyPr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42300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23592</TotalTime>
  <Words>220</Words>
  <Application>Microsoft Macintosh PowerPoint</Application>
  <PresentationFormat>Widescreen</PresentationFormat>
  <Paragraphs>45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Calibri Light</vt:lpstr>
      <vt:lpstr>Chronicle Display Black</vt:lpstr>
      <vt:lpstr>Office Theme</vt:lpstr>
      <vt:lpstr>PowerPoint Presentation</vt:lpstr>
      <vt:lpstr>About me</vt:lpstr>
      <vt:lpstr>About OneKiwi Company</vt:lpstr>
      <vt:lpstr>PowerPoint Presentation</vt:lpstr>
      <vt:lpstr>KIWI 1P5 Block Diagram</vt:lpstr>
      <vt:lpstr>KIWI 4K Block Diagram</vt:lpstr>
      <vt:lpstr>KIWI 20K Block Diagram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Air M1</dc:creator>
  <cp:lastModifiedBy>Air M1</cp:lastModifiedBy>
  <cp:revision>321</cp:revision>
  <dcterms:created xsi:type="dcterms:W3CDTF">2025-04-22T23:18:27Z</dcterms:created>
  <dcterms:modified xsi:type="dcterms:W3CDTF">2026-06-29T23:13:30Z</dcterms:modified>
</cp:coreProperties>
</file>